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6" r:id="rId7"/>
    <p:sldId id="265" r:id="rId8"/>
    <p:sldId id="267" r:id="rId9"/>
    <p:sldId id="269" r:id="rId10"/>
    <p:sldId id="268" r:id="rId11"/>
    <p:sldId id="27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pi.worldbank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97810" y="1196752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/>
              <a:t>Empresas estatais e investimento estrangeiro em infraestrutura no Brasil após a crise financeira internacional de 2008</a:t>
            </a:r>
            <a:br>
              <a:rPr lang="pt-BR" sz="2800" b="1" dirty="0"/>
            </a:br>
            <a:br>
              <a:rPr lang="pt-BR" sz="2800" dirty="0"/>
            </a:br>
            <a:br>
              <a:rPr lang="pt-BR" sz="2800" b="1" dirty="0"/>
            </a:b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2636911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/>
              <a:t>Fernando de Amorim Teixeira (UFF) e Gustavo Teixeira Ferreira da Silva (FNU)</a:t>
            </a:r>
          </a:p>
          <a:p>
            <a:pPr algn="ctr"/>
            <a:endParaRPr lang="pt-BR" i="1" dirty="0"/>
          </a:p>
          <a:p>
            <a:pPr algn="ctr"/>
            <a:endParaRPr lang="pt-BR" i="1" dirty="0"/>
          </a:p>
          <a:p>
            <a:pPr algn="ctr"/>
            <a:endParaRPr lang="pt-BR" i="1" dirty="0"/>
          </a:p>
          <a:p>
            <a:pPr algn="ctr"/>
            <a:endParaRPr lang="pt-BR" i="1" dirty="0"/>
          </a:p>
          <a:p>
            <a:pPr algn="ctr"/>
            <a:r>
              <a:rPr lang="pt-BR" dirty="0"/>
              <a:t>Artigo aprovado em: </a:t>
            </a:r>
            <a:br>
              <a:rPr lang="pt-BR" dirty="0"/>
            </a:br>
            <a:endParaRPr lang="pt-BR" dirty="0"/>
          </a:p>
        </p:txBody>
      </p:sp>
      <p:pic>
        <p:nvPicPr>
          <p:cNvPr id="6" name="Google Shape;132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504" y="4509120"/>
            <a:ext cx="2943201" cy="1584176"/>
          </a:xfrm>
          <a:custGeom>
            <a:avLst/>
            <a:gdLst/>
            <a:ahLst/>
            <a:cxnLst/>
            <a:rect l="l" t="t" r="r" b="b"/>
            <a:pathLst>
              <a:path w="4636009" h="5032375" extrusionOk="0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ln>
            <a:noFill/>
          </a:ln>
        </p:spPr>
      </p:pic>
      <p:pic>
        <p:nvPicPr>
          <p:cNvPr id="7" name="Google Shape;135;p25" descr="23Âº Congresso Brasileiro de Econom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3848" y="4509120"/>
            <a:ext cx="273630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8" name="Picture 2" descr="https://lh5.googleusercontent.com/KKV_hD2C-yRDkLEqmMIul2XeFcF8ALxUxgwXzSLUbr9DMPbV69Hwow0Zq3CseB8ueoHEBC1jTn0C6qE0AQwtk1G0Z55yUpsrO-NEygJDXJUivYpYQ3PLExKKffrVSNpSCdrjxE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35" t="65030" r="1419" b="2034"/>
          <a:stretch/>
        </p:blipFill>
        <p:spPr bwMode="auto">
          <a:xfrm>
            <a:off x="6084168" y="4509120"/>
            <a:ext cx="293407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22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97551"/>
            <a:ext cx="7704856" cy="41677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2286000" y="141277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600" b="1" dirty="0"/>
              <a:t>Tabela 2</a:t>
            </a:r>
            <a:r>
              <a:rPr lang="pt-BR" sz="1600" dirty="0"/>
              <a:t>. </a:t>
            </a:r>
          </a:p>
          <a:p>
            <a:pPr algn="ctr"/>
            <a:r>
              <a:rPr lang="pt-BR" sz="1600" dirty="0"/>
              <a:t>Principais acionistas da EDP e da </a:t>
            </a:r>
            <a:r>
              <a:rPr lang="pt-BR" sz="1600" dirty="0" err="1"/>
              <a:t>Eletrobras</a:t>
            </a:r>
            <a:r>
              <a:rPr lang="pt-BR" sz="1600" dirty="0"/>
              <a:t>, 2018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5576" y="6237312"/>
            <a:ext cx="72728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Fonte: EDP e </a:t>
            </a:r>
            <a:r>
              <a:rPr lang="pt-BR" sz="1200" dirty="0" err="1"/>
              <a:t>Eletrobras</a:t>
            </a:r>
            <a:r>
              <a:rPr lang="pt-BR" sz="1200" dirty="0"/>
              <a:t>./ Elaboração própria.   </a:t>
            </a:r>
          </a:p>
        </p:txBody>
      </p:sp>
    </p:spTree>
    <p:extLst>
      <p:ext uri="{BB962C8B-B14F-4D97-AF65-F5344CB8AC3E}">
        <p14:creationId xmlns:p14="http://schemas.microsoft.com/office/powerpoint/2010/main" val="2327055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000" b="1" dirty="0"/>
              <a:t>Considerações finais</a:t>
            </a:r>
          </a:p>
          <a:p>
            <a:endParaRPr lang="pt-BR" sz="2000" dirty="0"/>
          </a:p>
          <a:p>
            <a:r>
              <a:rPr lang="pt-BR" sz="2000" dirty="0"/>
              <a:t>Transferir, ainda que de forma fatiada, o patrimônio público brasileiro para outros Estados Nacionais ou mesmo para gestoras de fundos internacionais, enquanto que o movimento global é exatamente o inverso, é abrir mão de um instrumento estratégico para o desenvolvimento econômico e social do país. No atual estágio do capitalismo, </a:t>
            </a:r>
            <a:r>
              <a:rPr lang="pt-BR" sz="2000" dirty="0" err="1"/>
              <a:t>financeirizado</a:t>
            </a:r>
            <a:r>
              <a:rPr lang="pt-BR" sz="2000" dirty="0"/>
              <a:t> e sob um cenário recessivo, tem se acirrado cada vez mais a disputa global em torno de ativos estratégicos e nesse caso a </a:t>
            </a:r>
            <a:r>
              <a:rPr lang="pt-BR" sz="2000" dirty="0" err="1"/>
              <a:t>Eletrobras</a:t>
            </a:r>
            <a:r>
              <a:rPr lang="pt-BR" sz="2000" dirty="0"/>
              <a:t> é uma peça importante no tabuleiro.</a:t>
            </a:r>
          </a:p>
          <a:p>
            <a:endParaRPr lang="pt-BR" sz="2000" dirty="0"/>
          </a:p>
          <a:p>
            <a:r>
              <a:rPr lang="pt-BR" sz="2000" dirty="0"/>
              <a:t>Ao privatizarmos nossas últimas grandes empresas estatais, perderemos um dos principais instrumentos que ainda nos restam para dinamizar o investimento privado num contexto de crise econômica como a que nos encontramos hoje.   </a:t>
            </a:r>
          </a:p>
          <a:p>
            <a:pPr marL="0" indent="0">
              <a:buNone/>
            </a:pP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327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FFFF"/>
              </a:buClr>
              <a:buSzPts val="1500"/>
              <a:buFont typeface="Arial"/>
              <a:buNone/>
            </a:pPr>
            <a:r>
              <a:rPr lang="pt-BR" sz="2400" dirty="0"/>
              <a:t>Objetivo: </a:t>
            </a:r>
          </a:p>
          <a:p>
            <a:pPr marL="0" indent="0">
              <a:buClr>
                <a:srgbClr val="FFFFFF"/>
              </a:buClr>
              <a:buSzPts val="1500"/>
              <a:buFont typeface="Arial"/>
              <a:buNone/>
            </a:pPr>
            <a:r>
              <a:rPr lang="pt-BR" sz="2400" dirty="0"/>
              <a:t>Analisar a participação de BNDES e </a:t>
            </a:r>
            <a:r>
              <a:rPr lang="pt-BR" sz="2400" dirty="0" err="1"/>
              <a:t>Eletrobras</a:t>
            </a:r>
            <a:r>
              <a:rPr lang="pt-BR" sz="2400" dirty="0"/>
              <a:t> e de investidores estrangeiros em megaprojetos de infraestrutura realizados no Brasil após a crise financeira internacional de 2008. </a:t>
            </a:r>
          </a:p>
          <a:p>
            <a:pPr marL="0" indent="0">
              <a:buSzPts val="1500"/>
              <a:buFont typeface="Arial"/>
              <a:buNone/>
            </a:pPr>
            <a:endParaRPr lang="pt-BR" sz="2400" dirty="0"/>
          </a:p>
          <a:p>
            <a:pPr marL="0" indent="0">
              <a:buClr>
                <a:srgbClr val="FFFFFF"/>
              </a:buClr>
              <a:buSzPts val="1500"/>
              <a:buFont typeface="Arial"/>
              <a:buNone/>
            </a:pPr>
            <a:r>
              <a:rPr lang="pt-BR" sz="2400" dirty="0"/>
              <a:t>Metodologia:</a:t>
            </a:r>
          </a:p>
          <a:p>
            <a:pPr marL="0" indent="0">
              <a:buClr>
                <a:srgbClr val="FFFFFF"/>
              </a:buClr>
              <a:buSzPts val="1500"/>
              <a:buFont typeface="Arial"/>
              <a:buNone/>
            </a:pPr>
            <a:r>
              <a:rPr lang="pt-BR" sz="2400" dirty="0"/>
              <a:t>Recorte setorial dos dez maiores projetos registrados no </a:t>
            </a:r>
            <a:r>
              <a:rPr lang="pt-BR" sz="2400" i="1" dirty="0"/>
              <a:t>Word Bank Private </a:t>
            </a:r>
            <a:r>
              <a:rPr lang="pt-BR" sz="2400" i="1" dirty="0" err="1"/>
              <a:t>Participation</a:t>
            </a:r>
            <a:r>
              <a:rPr lang="pt-BR" sz="2400" i="1" dirty="0"/>
              <a:t> in </a:t>
            </a:r>
            <a:r>
              <a:rPr lang="pt-BR" sz="2400" i="1" dirty="0" err="1"/>
              <a:t>Infrastructure</a:t>
            </a:r>
            <a:r>
              <a:rPr lang="pt-BR" sz="2400" i="1" dirty="0"/>
              <a:t> </a:t>
            </a:r>
            <a:r>
              <a:rPr lang="pt-BR" sz="2400" i="1" dirty="0" err="1"/>
              <a:t>Database</a:t>
            </a:r>
            <a:r>
              <a:rPr lang="pt-BR" sz="2400" i="1" dirty="0"/>
              <a:t> (PPI).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7923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dirty="0"/>
              <a:t>A principal justificativa do governo federal para privatizar o Sistema </a:t>
            </a:r>
            <a:r>
              <a:rPr lang="pt-BR" sz="2000" dirty="0" err="1"/>
              <a:t>Eletrobras</a:t>
            </a:r>
            <a:r>
              <a:rPr lang="pt-BR" sz="2000" dirty="0"/>
              <a:t> é o suposto efeito positivo do aumento do nível de investimento privado no país, sobretudo estrangeiro. </a:t>
            </a:r>
          </a:p>
          <a:p>
            <a:r>
              <a:rPr lang="pt-BR" sz="2000" dirty="0"/>
              <a:t>Não é demais lembrar que essa justificativa foi a mesma utilizada durante o processo de privatização que correu no Brasil no final dos anos 1990, período no qual o setor elétrico viu ser privatizado 40% do segmento de geração e 80% do segmento de distribuição de eletricidade. </a:t>
            </a:r>
          </a:p>
          <a:p>
            <a:r>
              <a:rPr lang="pt-BR" sz="2000" dirty="0"/>
              <a:t>O ano de 2001, todavia, marcou a história do país com um dos maiores racionamentos de energia, justamente pela escassez de investimentos no setor</a:t>
            </a:r>
          </a:p>
          <a:p>
            <a:r>
              <a:rPr lang="pt-BR" sz="2000" dirty="0"/>
              <a:t>Recorremos à base de dados do Banco Mundial sobre participação privada em infraestrutura (</a:t>
            </a:r>
            <a:r>
              <a:rPr lang="pt-BR" sz="2000" i="1" dirty="0"/>
              <a:t>Word Bank Private </a:t>
            </a:r>
            <a:r>
              <a:rPr lang="pt-BR" sz="2000" i="1" dirty="0" err="1"/>
              <a:t>Participation</a:t>
            </a:r>
            <a:r>
              <a:rPr lang="pt-BR" sz="2000" i="1" dirty="0"/>
              <a:t> in </a:t>
            </a:r>
            <a:r>
              <a:rPr lang="pt-BR" sz="2000" i="1" dirty="0" err="1"/>
              <a:t>Infrastructure</a:t>
            </a:r>
            <a:r>
              <a:rPr lang="pt-BR" sz="2000" i="1" dirty="0"/>
              <a:t> </a:t>
            </a:r>
            <a:r>
              <a:rPr lang="pt-BR" sz="2000" i="1" dirty="0" err="1"/>
              <a:t>Database</a:t>
            </a:r>
            <a:r>
              <a:rPr lang="pt-BR" sz="2000" dirty="0"/>
              <a:t>) para examinarmos a evolução do investimento privado em infraestrutura no Brasil, em especial no setor elétrico </a:t>
            </a:r>
          </a:p>
        </p:txBody>
      </p:sp>
    </p:spTree>
    <p:extLst>
      <p:ext uri="{BB962C8B-B14F-4D97-AF65-F5344CB8AC3E}">
        <p14:creationId xmlns:p14="http://schemas.microsoft.com/office/powerpoint/2010/main" val="19299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1600" b="1" dirty="0"/>
              <a:t>Gráfico 1</a:t>
            </a:r>
            <a:r>
              <a:rPr lang="pt-BR" sz="1600" dirty="0"/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t-BR" sz="1600" dirty="0"/>
              <a:t>Participação privada em infraestrutura e no setor elétrico, Brasil,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t-BR" sz="1600" dirty="0"/>
              <a:t>1995-2017, US$ milhões correntes</a:t>
            </a:r>
            <a:endParaRPr lang="pt-BR" sz="1400" dirty="0"/>
          </a:p>
          <a:p>
            <a:endParaRPr lang="pt-BR" sz="2000" dirty="0"/>
          </a:p>
        </p:txBody>
      </p:sp>
      <p:pic>
        <p:nvPicPr>
          <p:cNvPr id="4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99592" y="2276872"/>
            <a:ext cx="7416824" cy="3960440"/>
          </a:xfrm>
          <a:prstGeom prst="rect">
            <a:avLst/>
          </a:prstGeom>
          <a:ln/>
        </p:spPr>
      </p:pic>
      <p:sp>
        <p:nvSpPr>
          <p:cNvPr id="5" name="Retângulo 4"/>
          <p:cNvSpPr/>
          <p:nvPr/>
        </p:nvSpPr>
        <p:spPr>
          <a:xfrm>
            <a:off x="899592" y="6237312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/>
              <a:t>Fonte: </a:t>
            </a:r>
            <a:r>
              <a:rPr lang="fr-FR" sz="1200" i="1" dirty="0"/>
              <a:t>Word Bank Private Participation in Infrastructure Database. </a:t>
            </a:r>
            <a:r>
              <a:rPr lang="pt-BR" sz="1200" dirty="0"/>
              <a:t>Elaboração dos autores</a:t>
            </a:r>
            <a:r>
              <a:rPr lang="pt-BR" sz="1200" i="1" dirty="0"/>
              <a:t>. </a:t>
            </a:r>
          </a:p>
          <a:p>
            <a:r>
              <a:rPr lang="pt-BR" sz="1200" dirty="0"/>
              <a:t>Disponível em: </a:t>
            </a:r>
            <a:r>
              <a:rPr lang="pt-BR" sz="1200" u="sng" dirty="0">
                <a:hlinkClick r:id="rId3"/>
              </a:rPr>
              <a:t>https://ppi.worldbank.org/</a:t>
            </a:r>
            <a:r>
              <a:rPr lang="pt-BR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833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dirty="0"/>
              <a:t>Ao analisarmos a série que tem início em 1995, observa-se que: 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 Na segunda metade da década de 1990, a privatização ocasionou um aumento bastante pontual do investimento privado, resultado da aquisição de ativos estatais para parte do setor privado. </a:t>
            </a:r>
          </a:p>
          <a:p>
            <a:r>
              <a:rPr lang="pt-BR" sz="2000" dirty="0"/>
              <a:t>Ao longo dos anos 2000, no entanto, a participação privada em infraestrutura manteve-se estagnada e em patamar bastante baixo – foi quase uma década de participação pífia do setor privado em infraestrutura no país. </a:t>
            </a:r>
          </a:p>
          <a:p>
            <a:r>
              <a:rPr lang="pt-BR" sz="2000" dirty="0"/>
              <a:t>Foi apenas a partir de 2008 que houve um incremento relevante da participação privada nos investimentos. Nesse período o governo federal empreendeu amplo programa de investimentos com objetivo de contra arrestar os efeitos da crise financeira internacional. As empresas estatais foram um dos principais instrumentos dessa política.    </a:t>
            </a:r>
          </a:p>
        </p:txBody>
      </p:sp>
    </p:spTree>
    <p:extLst>
      <p:ext uri="{BB962C8B-B14F-4D97-AF65-F5344CB8AC3E}">
        <p14:creationId xmlns:p14="http://schemas.microsoft.com/office/powerpoint/2010/main" val="155531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000" dirty="0"/>
              <a:t>A partir do recorte das dez maiores participações privadas no setor elétrico brasileiro após 2008 é possível se ter uma pista do papel que </a:t>
            </a:r>
            <a:r>
              <a:rPr lang="pt-BR" sz="2000" dirty="0" err="1"/>
              <a:t>Eletrobras</a:t>
            </a:r>
            <a:r>
              <a:rPr lang="pt-BR" sz="2000" dirty="0"/>
              <a:t> e BNDES exerceram no setor na última década: 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Todos os projetos contaram com a participação de investidores estrangeiros.   </a:t>
            </a:r>
          </a:p>
          <a:p>
            <a:r>
              <a:rPr lang="pt-BR" sz="2000" dirty="0"/>
              <a:t>O BNDES financiou ao menos oito dos dez projetos (cerca de US$ 25,0 bilhões). 75% dos projetos financiados pelo BNDES (em 2004-2011) foi para empreendimentos do tipo público-privado.</a:t>
            </a:r>
          </a:p>
          <a:p>
            <a:r>
              <a:rPr lang="pt-BR" sz="2000" dirty="0"/>
              <a:t>As empresas </a:t>
            </a:r>
            <a:r>
              <a:rPr lang="pt-BR" sz="2000" dirty="0" err="1"/>
              <a:t>Eletrobras</a:t>
            </a:r>
            <a:r>
              <a:rPr lang="pt-BR" sz="2000" dirty="0"/>
              <a:t> participaram como acionista minoritária de seis deles (cerca de US$ 33,0 bilhões). As empresas do Grupo </a:t>
            </a:r>
            <a:r>
              <a:rPr lang="pt-BR" sz="2000" dirty="0" err="1"/>
              <a:t>Eletrobras</a:t>
            </a:r>
            <a:r>
              <a:rPr lang="pt-BR" sz="2000" dirty="0"/>
              <a:t> registraram participação em mais de 170 </a:t>
            </a:r>
            <a:r>
              <a:rPr lang="pt-BR" sz="2000" dirty="0" err="1"/>
              <a:t>SPEs</a:t>
            </a:r>
            <a:r>
              <a:rPr lang="pt-BR" sz="2000" dirty="0"/>
              <a:t> no período. </a:t>
            </a:r>
          </a:p>
          <a:p>
            <a:r>
              <a:rPr lang="pt-BR" sz="2000" dirty="0"/>
              <a:t>O montante total investido nestes projetos alcançou US$ 38,7 bilhões, o equivalente a 30% do total da participação privada em infraestrutura no país.</a:t>
            </a:r>
          </a:p>
          <a:p>
            <a:r>
              <a:rPr lang="pt-BR" sz="2000" dirty="0"/>
              <a:t> A maior parte dos investimentos ocorreu exatamente durante o período de forte instabilidade internacional (2009-2012), e foi viabilizada por meio da constituição de Sociedades de Propósito Específico (SPE) e utilizando a modalidade de financiamento </a:t>
            </a:r>
            <a:r>
              <a:rPr lang="pt-BR" sz="2000" i="1" dirty="0"/>
              <a:t>Project </a:t>
            </a:r>
            <a:r>
              <a:rPr lang="pt-BR" sz="2000" i="1" dirty="0" err="1"/>
              <a:t>Finance</a:t>
            </a:r>
            <a:r>
              <a:rPr lang="pt-B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924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241584"/>
              </p:ext>
            </p:extLst>
          </p:nvPr>
        </p:nvGraphicFramePr>
        <p:xfrm>
          <a:off x="591699" y="2060849"/>
          <a:ext cx="7868734" cy="4320481"/>
        </p:xfrm>
        <a:graphic>
          <a:graphicData uri="http://schemas.openxmlformats.org/drawingml/2006/table">
            <a:tbl>
              <a:tblPr/>
              <a:tblGrid>
                <a:gridCol w="951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6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6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0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4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Arial"/>
                          <a:cs typeface="Calibri"/>
                        </a:rPr>
                        <a:t>Ranking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Arial"/>
                          <a:cs typeface="Calibri"/>
                        </a:rPr>
                        <a:t>Empreendimento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Arial"/>
                          <a:cs typeface="Calibri"/>
                        </a:rPr>
                        <a:t>Ano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Valor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Arial"/>
                          <a:cs typeface="Calibri"/>
                        </a:rPr>
                        <a:t> (US$ milhões)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Arial"/>
                          <a:cs typeface="Calibri"/>
                        </a:rPr>
                        <a:t>Financiamento BNDES         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Calibri"/>
                          <a:ea typeface="Arial"/>
                          <a:cs typeface="Calibri"/>
                        </a:rPr>
                        <a:t> (US$ milhões)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Arial"/>
                          <a:cs typeface="Calibri"/>
                        </a:rPr>
                        <a:t>Participação Eletrobras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Calibri"/>
                          <a:ea typeface="Arial"/>
                          <a:cs typeface="Calibri"/>
                        </a:rPr>
                        <a:t>Participação estrangeira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1º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Belo Monte UHE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2012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14.800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Arial"/>
                          <a:cs typeface="Calibri"/>
                        </a:rPr>
                        <a:t>13.415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49,90%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Arial"/>
                          <a:cs typeface="Calibri"/>
                        </a:rPr>
                        <a:t>Espanha (10%)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2º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Santo Antonio UHE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2009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6.800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3.100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43,00%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Espanha (10%); Portugal (10%)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Arial"/>
                          <a:cs typeface="Calibri"/>
                        </a:rPr>
                        <a:t>3º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Jirau UHE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2009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5.300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4.800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40,00%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França (40%);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Japão (20%)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4º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Brookfield UHE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2010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2.241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n.d.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Canadá (100%)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5º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Teles Pieres UHE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2012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1.896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1.510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49,20%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Espanha (51%)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6º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IEMA Transmissão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2012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1.793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49,00%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Colômbia (51%)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7º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Belo Monte Transmissão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2017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1.762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1.140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49,00%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China (51%)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8º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Parnaiba Geração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2011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1.634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700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Alemanha (30%)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9º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Porto Pecen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2009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1.400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sim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Alemanha (22%); Portugal (50%)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10º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Arial"/>
                          <a:cs typeface="Calibri"/>
                        </a:rPr>
                        <a:t>LT </a:t>
                      </a:r>
                      <a:r>
                        <a:rPr lang="pt-BR" sz="1400" dirty="0" err="1">
                          <a:effectLst/>
                          <a:latin typeface="Calibri"/>
                          <a:ea typeface="Arial"/>
                          <a:cs typeface="Calibri"/>
                        </a:rPr>
                        <a:t>Tucurui</a:t>
                      </a:r>
                      <a:r>
                        <a:rPr lang="pt-BR" sz="1400" dirty="0">
                          <a:effectLst/>
                          <a:latin typeface="Calibri"/>
                          <a:ea typeface="Arial"/>
                          <a:cs typeface="Calibri"/>
                        </a:rPr>
                        <a:t> - </a:t>
                      </a:r>
                      <a:r>
                        <a:rPr lang="pt-BR" sz="1400" dirty="0" err="1">
                          <a:effectLst/>
                          <a:latin typeface="Calibri"/>
                          <a:ea typeface="Arial"/>
                          <a:cs typeface="Calibri"/>
                        </a:rPr>
                        <a:t>Oriximana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2010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1.109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Calibri"/>
                          <a:ea typeface="Arial"/>
                          <a:cs typeface="Calibri"/>
                        </a:rPr>
                        <a:t>-</a:t>
                      </a:r>
                      <a:endParaRPr lang="pt-BR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/>
                          <a:ea typeface="Arial"/>
                          <a:cs typeface="Calibri"/>
                        </a:rPr>
                        <a:t>Espanha (100%)</a:t>
                      </a:r>
                      <a:endParaRPr lang="pt-BR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25400" marR="254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591700" y="1124744"/>
            <a:ext cx="78488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/>
              <a:t>Tabela 1</a:t>
            </a:r>
            <a:r>
              <a:rPr lang="pt-BR" sz="1600" dirty="0"/>
              <a:t>.</a:t>
            </a:r>
          </a:p>
          <a:p>
            <a:pPr algn="ctr"/>
            <a:r>
              <a:rPr lang="pt-BR" sz="1600" dirty="0"/>
              <a:t> Dez maiores participações privadas no setor elétrico brasileiro, </a:t>
            </a:r>
          </a:p>
          <a:p>
            <a:pPr algn="ctr"/>
            <a:r>
              <a:rPr lang="pt-BR" sz="1600" dirty="0"/>
              <a:t>modalidade </a:t>
            </a:r>
            <a:r>
              <a:rPr lang="pt-BR" sz="1600" i="1" dirty="0" err="1"/>
              <a:t>greenfield</a:t>
            </a:r>
            <a:r>
              <a:rPr lang="pt-BR" sz="1600" dirty="0"/>
              <a:t>, 2008-2017</a:t>
            </a:r>
          </a:p>
        </p:txBody>
      </p:sp>
      <p:sp>
        <p:nvSpPr>
          <p:cNvPr id="6" name="Retângulo 5"/>
          <p:cNvSpPr/>
          <p:nvPr/>
        </p:nvSpPr>
        <p:spPr>
          <a:xfrm>
            <a:off x="591700" y="6381327"/>
            <a:ext cx="80648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i="1" dirty="0"/>
              <a:t>World Bank</a:t>
            </a:r>
            <a:r>
              <a:rPr lang="pt-BR" sz="1200" dirty="0"/>
              <a:t> e demonstrações financeiras das empresas. </a:t>
            </a:r>
          </a:p>
        </p:txBody>
      </p:sp>
    </p:spTree>
    <p:extLst>
      <p:ext uri="{BB962C8B-B14F-4D97-AF65-F5344CB8AC3E}">
        <p14:creationId xmlns:p14="http://schemas.microsoft.com/office/powerpoint/2010/main" val="266084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000" dirty="0"/>
              <a:t>Todavia, ao analisarmos a composição acionária de algumas das maiores corporações do setor elétrico em escala internacional, verificamos que é o setor estatal que, de fato, predomina, ainda que atue sob uma lógica de </a:t>
            </a:r>
            <a:r>
              <a:rPr lang="pt-BR" sz="2000" dirty="0" err="1"/>
              <a:t>financeirização</a:t>
            </a:r>
            <a:r>
              <a:rPr lang="pt-BR" sz="2000" dirty="0"/>
              <a:t>: 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Algumas das corporações são estritamente estatais, como a </a:t>
            </a:r>
            <a:r>
              <a:rPr lang="pt-BR" sz="2000" dirty="0" err="1"/>
              <a:t>StatKraft</a:t>
            </a:r>
            <a:r>
              <a:rPr lang="pt-BR" sz="2000" dirty="0"/>
              <a:t> (Noruega), a </a:t>
            </a:r>
            <a:r>
              <a:rPr lang="pt-BR" sz="2000" dirty="0" err="1"/>
              <a:t>State</a:t>
            </a:r>
            <a:r>
              <a:rPr lang="pt-BR" sz="2000" dirty="0"/>
              <a:t> Grid e a China </a:t>
            </a:r>
            <a:r>
              <a:rPr lang="pt-BR" sz="2000" dirty="0" err="1"/>
              <a:t>Three</a:t>
            </a:r>
            <a:r>
              <a:rPr lang="pt-BR" sz="2000" dirty="0"/>
              <a:t> </a:t>
            </a:r>
            <a:r>
              <a:rPr lang="pt-BR" sz="2000" dirty="0" err="1"/>
              <a:t>Gorges</a:t>
            </a:r>
            <a:r>
              <a:rPr lang="pt-BR" sz="2000" dirty="0"/>
              <a:t> - CTG (China). </a:t>
            </a:r>
          </a:p>
          <a:p>
            <a:r>
              <a:rPr lang="pt-BR" sz="2000" dirty="0"/>
              <a:t>Outras possuem participação direta de Estados, caso da </a:t>
            </a:r>
            <a:r>
              <a:rPr lang="pt-BR" sz="2000" dirty="0" err="1"/>
              <a:t>Engie</a:t>
            </a:r>
            <a:r>
              <a:rPr lang="pt-BR" sz="2000" dirty="0"/>
              <a:t> e da ENEL, no qual os governos francês e italiano, respectivamente, são os principais acionistas. </a:t>
            </a:r>
          </a:p>
          <a:p>
            <a:r>
              <a:rPr lang="pt-BR" sz="2000" dirty="0"/>
              <a:t>Há ainda aquelas que possuem participação estatal por meio de empresas estatais de outros países, como a Eletricidade de Portugal - EDP (Portugal). </a:t>
            </a:r>
          </a:p>
          <a:p>
            <a:r>
              <a:rPr lang="pt-BR" sz="2000" dirty="0"/>
              <a:t>É possível identificar também a presença de diferentes Fundos Soberanos, ou seja, fundos de controle estatal. </a:t>
            </a:r>
          </a:p>
          <a:p>
            <a:r>
              <a:rPr lang="pt-BR" sz="2000" dirty="0"/>
              <a:t>E, por fim, existe a presença de gestoras de fundos privados de investimento e de fundos de pensão. </a:t>
            </a:r>
          </a:p>
        </p:txBody>
      </p:sp>
    </p:spTree>
    <p:extLst>
      <p:ext uri="{BB962C8B-B14F-4D97-AF65-F5344CB8AC3E}">
        <p14:creationId xmlns:p14="http://schemas.microsoft.com/office/powerpoint/2010/main" val="277259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Empresas estatais e investimento estrangeiro em infraestrutura no Brasil após a crise financeira internacional de 2008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000" dirty="0"/>
              <a:t>O modelo de corporação da EDP é um dos citados pelos defensores da privatização como referência a ser seguida pelo Brasil na área de energia. Vejamos um quadro comparativo entre os principais acionistas da EDP e da </a:t>
            </a:r>
            <a:r>
              <a:rPr lang="pt-BR" sz="2000" dirty="0" err="1"/>
              <a:t>Eletrobras</a:t>
            </a:r>
            <a:r>
              <a:rPr lang="pt-BR" sz="2000" dirty="0"/>
              <a:t>: 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Na  EDP é uma empresa estatal chinesa que detém a maior participação acionária (cerca de ¼). Além da CTG, outras empresas e fundos de caráter estatal de diferentes países também aparecem com participação relevante. Como esperado, integram o conjunto de principais acionistas duas gestoras de fundos. </a:t>
            </a:r>
          </a:p>
          <a:p>
            <a:r>
              <a:rPr lang="pt-BR" sz="2000" dirty="0"/>
              <a:t>Apesar da </a:t>
            </a:r>
            <a:r>
              <a:rPr lang="pt-BR" sz="2000" dirty="0" err="1"/>
              <a:t>Eletrobras</a:t>
            </a:r>
            <a:r>
              <a:rPr lang="pt-BR" sz="2000" dirty="0"/>
              <a:t> ser uma empresa de economia mista e listada em bolsa de valores, ainda possui uma estrutura acionária pouco </a:t>
            </a:r>
            <a:r>
              <a:rPr lang="pt-BR" sz="2000" dirty="0" err="1"/>
              <a:t>financeirizada</a:t>
            </a:r>
            <a:r>
              <a:rPr lang="pt-BR" sz="2000" dirty="0"/>
              <a:t>, pois a União detém 51% e o BNDES 20%, das suas ações. Nesse sentido, não estranha o apetite que a proposta para a sua privatização tem despertado nos mercados onde se alimentam os investidores institucionais. 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69251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1399</Words>
  <Application>Microsoft Office PowerPoint</Application>
  <PresentationFormat>Apresentação na tela (4:3)</PresentationFormat>
  <Paragraphs>147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Empresas estatais e investimento estrangeiro em infraestrutura no Brasil após a crise financeira internacional de 2008   </vt:lpstr>
      <vt:lpstr>Empresas estatais e investimento estrangeiro em infraestrutura no Brasil após a crise financeira internacional de 2008 </vt:lpstr>
      <vt:lpstr>Empresas estatais e investimento estrangeiro em infraestrutura no Brasil após a crise financeira internacional de 2008 </vt:lpstr>
      <vt:lpstr>Empresas estatais e investimento estrangeiro em infraestrutura no Brasil após a crise financeira internacional de 2008 </vt:lpstr>
      <vt:lpstr>Empresas estatais e investimento estrangeiro em infraestrutura no Brasil após a crise financeira internacional de 2008 </vt:lpstr>
      <vt:lpstr>Empresas estatais e investimento estrangeiro em infraestrutura no Brasil após a crise financeira internacional de 2008 </vt:lpstr>
      <vt:lpstr>Empresas estatais e investimento estrangeiro em infraestrutura no Brasil após a crise financeira internacional de 2008 </vt:lpstr>
      <vt:lpstr>Empresas estatais e investimento estrangeiro em infraestrutura no Brasil após a crise financeira internacional de 2008 </vt:lpstr>
      <vt:lpstr>Empresas estatais e investimento estrangeiro em infraestrutura no Brasil após a crise financeira internacional de 2008 </vt:lpstr>
      <vt:lpstr>Empresas estatais e investimento estrangeiro em infraestrutura no Brasil após a crise financeira internacional de 2008 </vt:lpstr>
      <vt:lpstr>Empresas estatais e investimento estrangeiro em infraestrutura no Brasil após a crise financeira internacional de 2008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Karine De Bacco</dc:creator>
  <cp:lastModifiedBy>Silvana</cp:lastModifiedBy>
  <cp:revision>16</cp:revision>
  <dcterms:created xsi:type="dcterms:W3CDTF">2019-09-26T13:09:59Z</dcterms:created>
  <dcterms:modified xsi:type="dcterms:W3CDTF">2019-10-21T14:12:44Z</dcterms:modified>
</cp:coreProperties>
</file>